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3300F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4658"/>
  </p:normalViewPr>
  <p:slideViewPr>
    <p:cSldViewPr snapToGrid="0" snapToObjects="1">
      <p:cViewPr varScale="1">
        <p:scale>
          <a:sx n="89" d="100"/>
          <a:sy n="89" d="100"/>
        </p:scale>
        <p:origin x="437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07DF6C0-E69C-B549-843C-52A39B8130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50996638-4AA7-A84F-9968-61E594FD81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300F8F56-4BB1-B943-BFF0-2AF69FAF20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409C3-00CA-7D46-9278-288ABD236333}" type="datetimeFigureOut">
              <a:rPr lang="en-US" smtClean="0"/>
              <a:t>27/08/2020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1BCCCE37-10FD-BD46-8F75-7DC2D5FF7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25A98C6C-4481-BB40-B425-48DF7C5C0C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DF93D-3670-7A4C-9868-18AF96BAEA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2885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14560FB-7F16-044E-8C66-44F02DE012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E9858B79-6BAC-5944-AB21-7ABDEA03A6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AAC67A34-73C5-FB4C-89D0-D756330943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409C3-00CA-7D46-9278-288ABD236333}" type="datetimeFigureOut">
              <a:rPr lang="en-US" smtClean="0"/>
              <a:t>27/08/2020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54D3A9ED-6889-E440-813C-F8F916870F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22E7B1A3-13FC-E148-B7E1-4D68C264EA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DF93D-3670-7A4C-9868-18AF96BAEA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3623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49D3AEF3-E656-4746-8672-7BBDA047BC2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3493E3F3-D2FB-E248-86D8-F3FBC8DC97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752FDC60-7F3B-8642-9A93-84BF9E14F6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409C3-00CA-7D46-9278-288ABD236333}" type="datetimeFigureOut">
              <a:rPr lang="en-US" smtClean="0"/>
              <a:t>27/08/2020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58C7C662-2C85-B24A-AF66-E2CDB24D1D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460479A8-075B-5C40-A226-DA4110A17F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DF93D-3670-7A4C-9868-18AF96BAEA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6600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49AC016-4B45-E74E-B965-06191053E7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42C7426F-3E09-A049-89C1-9067552C3F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613F660E-9CFB-944C-B15F-9C1FB6E64B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409C3-00CA-7D46-9278-288ABD236333}" type="datetimeFigureOut">
              <a:rPr lang="en-US" smtClean="0"/>
              <a:t>27/08/2020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48139C2F-6113-B14A-BF31-65E816D4BE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6B09485A-4211-1D41-A0B3-400A34BA18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DF93D-3670-7A4C-9868-18AF96BAEA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0655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1A84F72-94BC-B941-9474-638FB87C33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E87949B4-602E-EA41-88B3-BD212CA58C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3A140F64-336C-F841-A470-7BB15FA2E4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409C3-00CA-7D46-9278-288ABD236333}" type="datetimeFigureOut">
              <a:rPr lang="en-US" smtClean="0"/>
              <a:t>27/08/2020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07622435-FB4C-6247-A618-297522CC51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CF7F56DE-52C0-C34E-9E6F-CB2FE6EBFF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DF93D-3670-7A4C-9868-18AF96BAEA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0404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96F7858-E56C-6D44-8FF7-598DDC9182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7CDF39B8-62EB-0842-8FA3-132BE5112FA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42A92869-E541-8C47-932E-80C6286EFA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1752877F-0CCF-9343-93B0-EACECE5B25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409C3-00CA-7D46-9278-288ABD236333}" type="datetimeFigureOut">
              <a:rPr lang="en-US" smtClean="0"/>
              <a:t>27/08/2020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634B33AF-1646-694B-8EA9-259F149801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6590BB03-5B40-BC42-8E2A-DF0AAFF121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DF93D-3670-7A4C-9868-18AF96BAEA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8261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B46404B-93D0-C540-948C-B16E1B99DA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6CCB1103-563D-A241-AE9B-7F2FEA0FA2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BBAFD90A-7FE7-6942-8460-9245249266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C5B07785-3302-944F-9180-53823D998B9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0F470156-EFED-E945-9C71-FDC2017689F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EF0A7E7D-5C39-4D43-A6E6-CB74527B60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409C3-00CA-7D46-9278-288ABD236333}" type="datetimeFigureOut">
              <a:rPr lang="en-US" smtClean="0"/>
              <a:t>27/08/2020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F156C807-79BC-7C41-AD54-FC7269C5A0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6A313CE1-7D32-EF47-87ED-DE621EF738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DF93D-3670-7A4C-9868-18AF96BAEA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5029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77E4AC9-8600-8C4D-AB50-8D1BB5B35D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69E5A216-1A02-5242-9A0B-A0C6A795E2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409C3-00CA-7D46-9278-288ABD236333}" type="datetimeFigureOut">
              <a:rPr lang="en-US" smtClean="0"/>
              <a:t>27/08/2020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933D495C-656C-EF4F-9ACB-29BE7F2DED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C08FB173-9223-DC47-8745-1A694CC42D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DF93D-3670-7A4C-9868-18AF96BAEA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8860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A080359B-F62A-434B-BE1E-8099528BB9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409C3-00CA-7D46-9278-288ABD236333}" type="datetimeFigureOut">
              <a:rPr lang="en-US" smtClean="0"/>
              <a:t>27/08/2020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EEF9BDFA-CA24-6441-AB92-515E51C45F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CD97C054-7C43-AF4C-B416-82CFA4AD77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DF93D-3670-7A4C-9868-18AF96BAEA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6568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EFBB5EC-4627-0848-9AAB-2343B935D3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98B96DA1-57BC-4140-8E6C-9024B9BBD4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3DD6DA78-7C0A-6048-87B6-5F13DEAFA2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67992A38-8EDF-2F4E-A95B-A1419340CC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409C3-00CA-7D46-9278-288ABD236333}" type="datetimeFigureOut">
              <a:rPr lang="en-US" smtClean="0"/>
              <a:t>27/08/2020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9C2598B1-F18C-CB42-9526-08D07F87D1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F7001043-BB57-574F-B672-E77C7F1ED7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DF93D-3670-7A4C-9868-18AF96BAEA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1421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6075530-CAA1-7643-8D18-E444718015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5D4D751C-B1F4-0144-BAC2-2BF2BD563F7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EDE6870F-7233-624E-A114-02F0D4C31B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22447808-D190-AF44-A71C-C164043CFE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409C3-00CA-7D46-9278-288ABD236333}" type="datetimeFigureOut">
              <a:rPr lang="en-US" smtClean="0"/>
              <a:t>27/08/2020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A03853EC-55BA-B24E-ABBF-6D6C67E126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89B65D36-A5D6-CF44-A065-2010447519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DF93D-3670-7A4C-9868-18AF96BAEA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0557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F067B194-83D9-9744-A230-F7459DED88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B4F723D1-4F20-2140-9C54-5477598F41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3C15640D-1FF5-6F44-8806-EE6CAC2E579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F409C3-00CA-7D46-9278-288ABD236333}" type="datetimeFigureOut">
              <a:rPr lang="en-US" smtClean="0"/>
              <a:t>27/08/2020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E20A1755-CFB8-0542-AEA8-A626E303A7F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606F26CE-0DB4-B941-AFDF-B946D2DC7E4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1DF93D-3670-7A4C-9868-18AF96BAEA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6889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6CF3B631-A1F2-FA42-97C8-C6691EBA09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9800" y="1143000"/>
            <a:ext cx="10160000" cy="57150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1F3019E4-A5E7-5E40-A679-36BB735B551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46450" y="1534584"/>
            <a:ext cx="5346700" cy="37719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F9570C58-6AF1-A843-9F05-02931F26F5CF}"/>
              </a:ext>
            </a:extLst>
          </p:cNvPr>
          <p:cNvSpPr txBox="1"/>
          <p:nvPr/>
        </p:nvSpPr>
        <p:spPr>
          <a:xfrm>
            <a:off x="10371666" y="6045200"/>
            <a:ext cx="182033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>
                <a:solidFill>
                  <a:srgbClr val="808080"/>
                </a:solidFill>
                <a:latin typeface="Montserrat" pitchFamily="2" charset="77"/>
              </a:rPr>
              <a:t>avanntive.al</a:t>
            </a:r>
            <a:endParaRPr lang="en-US" sz="1400" dirty="0">
              <a:solidFill>
                <a:srgbClr val="808080"/>
              </a:solidFill>
              <a:latin typeface="Montserrat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14053469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F07FA7E9-F071-4745-962E-A1E546A19121}"/>
              </a:ext>
            </a:extLst>
          </p:cNvPr>
          <p:cNvSpPr/>
          <p:nvPr/>
        </p:nvSpPr>
        <p:spPr>
          <a:xfrm>
            <a:off x="0" y="0"/>
            <a:ext cx="1227667" cy="68580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riangle 6">
            <a:extLst>
              <a:ext uri="{FF2B5EF4-FFF2-40B4-BE49-F238E27FC236}">
                <a16:creationId xmlns="" xmlns:a16="http://schemas.microsoft.com/office/drawing/2014/main" id="{6A7688FE-63BA-5D43-94BF-F9BA919752A6}"/>
              </a:ext>
            </a:extLst>
          </p:cNvPr>
          <p:cNvSpPr/>
          <p:nvPr/>
        </p:nvSpPr>
        <p:spPr>
          <a:xfrm rot="16200000">
            <a:off x="989922" y="6028944"/>
            <a:ext cx="255356" cy="220134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="" xmlns:a16="http://schemas.microsoft.com/office/drawing/2014/main" id="{42FB535C-98F3-E44D-A03C-59D7EC9040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84126" y="108807"/>
            <a:ext cx="1569206" cy="1107017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916C3684-5FA7-3E4F-8F78-06AA36627F54}"/>
              </a:ext>
            </a:extLst>
          </p:cNvPr>
          <p:cNvSpPr txBox="1"/>
          <p:nvPr/>
        </p:nvSpPr>
        <p:spPr>
          <a:xfrm>
            <a:off x="1642530" y="1429545"/>
            <a:ext cx="10210802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b="1" dirty="0" err="1" smtClean="0">
                <a:solidFill>
                  <a:srgbClr val="63300F"/>
                </a:solidFill>
                <a:latin typeface="Montserrat Extra Bold" pitchFamily="2" charset="77"/>
              </a:rPr>
              <a:t>Ndryshime</a:t>
            </a:r>
            <a:r>
              <a:rPr lang="en-US" sz="3400" b="1" dirty="0" smtClean="0">
                <a:solidFill>
                  <a:srgbClr val="63300F"/>
                </a:solidFill>
                <a:latin typeface="Montserrat Extra Bold" pitchFamily="2" charset="77"/>
              </a:rPr>
              <a:t> </a:t>
            </a:r>
            <a:r>
              <a:rPr lang="en-US" sz="3400" b="1" dirty="0" err="1" smtClean="0">
                <a:solidFill>
                  <a:srgbClr val="63300F"/>
                </a:solidFill>
                <a:latin typeface="Montserrat Extra Bold" pitchFamily="2" charset="77"/>
              </a:rPr>
              <a:t>në</a:t>
            </a:r>
            <a:r>
              <a:rPr lang="en-US" sz="3400" b="1" dirty="0" smtClean="0">
                <a:solidFill>
                  <a:srgbClr val="63300F"/>
                </a:solidFill>
                <a:latin typeface="Montserrat Extra Bold" pitchFamily="2" charset="77"/>
              </a:rPr>
              <a:t> </a:t>
            </a:r>
            <a:r>
              <a:rPr lang="en-US" sz="3400" b="1" dirty="0" err="1" smtClean="0">
                <a:solidFill>
                  <a:srgbClr val="63300F"/>
                </a:solidFill>
                <a:latin typeface="Montserrat Extra Bold" pitchFamily="2" charset="77"/>
              </a:rPr>
              <a:t>Ligjin</a:t>
            </a:r>
            <a:r>
              <a:rPr lang="en-US" sz="3400" b="1" dirty="0" smtClean="0">
                <a:solidFill>
                  <a:srgbClr val="63300F"/>
                </a:solidFill>
                <a:latin typeface="Montserrat Extra Bold" pitchFamily="2" charset="77"/>
              </a:rPr>
              <a:t> </a:t>
            </a:r>
            <a:r>
              <a:rPr lang="en-US" sz="3400" b="1" dirty="0" err="1" smtClean="0">
                <a:solidFill>
                  <a:srgbClr val="63300F"/>
                </a:solidFill>
                <a:latin typeface="Montserrat Extra Bold" pitchFamily="2" charset="77"/>
              </a:rPr>
              <a:t>nr</a:t>
            </a:r>
            <a:r>
              <a:rPr lang="en-US" sz="3400" b="1" dirty="0" smtClean="0">
                <a:solidFill>
                  <a:srgbClr val="63300F"/>
                </a:solidFill>
                <a:latin typeface="Montserrat Extra Bold" pitchFamily="2" charset="77"/>
              </a:rPr>
              <a:t>. 8438, </a:t>
            </a:r>
            <a:r>
              <a:rPr lang="en-US" sz="3400" b="1" dirty="0" err="1" smtClean="0">
                <a:solidFill>
                  <a:srgbClr val="63300F"/>
                </a:solidFill>
                <a:latin typeface="Montserrat Extra Bold" pitchFamily="2" charset="77"/>
              </a:rPr>
              <a:t>datë</a:t>
            </a:r>
            <a:r>
              <a:rPr lang="en-US" sz="3400" b="1" dirty="0" smtClean="0">
                <a:solidFill>
                  <a:srgbClr val="63300F"/>
                </a:solidFill>
                <a:latin typeface="Montserrat Extra Bold" pitchFamily="2" charset="77"/>
              </a:rPr>
              <a:t> 28.12.1998, “Për </a:t>
            </a:r>
            <a:r>
              <a:rPr lang="en-US" sz="3400" b="1" dirty="0" err="1" smtClean="0">
                <a:solidFill>
                  <a:srgbClr val="63300F"/>
                </a:solidFill>
                <a:latin typeface="Montserrat Extra Bold" pitchFamily="2" charset="77"/>
              </a:rPr>
              <a:t>Tatimin</a:t>
            </a:r>
            <a:r>
              <a:rPr lang="en-US" sz="3400" b="1" dirty="0" smtClean="0">
                <a:solidFill>
                  <a:srgbClr val="63300F"/>
                </a:solidFill>
                <a:latin typeface="Montserrat Extra Bold" pitchFamily="2" charset="77"/>
              </a:rPr>
              <a:t> mbi </a:t>
            </a:r>
            <a:r>
              <a:rPr lang="en-US" sz="3400" b="1" dirty="0" err="1" smtClean="0">
                <a:solidFill>
                  <a:srgbClr val="63300F"/>
                </a:solidFill>
                <a:latin typeface="Montserrat Extra Bold" pitchFamily="2" charset="77"/>
              </a:rPr>
              <a:t>të</a:t>
            </a:r>
            <a:r>
              <a:rPr lang="en-US" sz="3400" b="1" dirty="0" smtClean="0">
                <a:solidFill>
                  <a:srgbClr val="63300F"/>
                </a:solidFill>
                <a:latin typeface="Montserrat Extra Bold" pitchFamily="2" charset="77"/>
              </a:rPr>
              <a:t> </a:t>
            </a:r>
            <a:r>
              <a:rPr lang="en-US" sz="3400" b="1" dirty="0" err="1" smtClean="0">
                <a:solidFill>
                  <a:srgbClr val="63300F"/>
                </a:solidFill>
                <a:latin typeface="Montserrat Extra Bold" pitchFamily="2" charset="77"/>
              </a:rPr>
              <a:t>Ardhurat</a:t>
            </a:r>
            <a:r>
              <a:rPr lang="en-US" sz="3400" b="1" dirty="0" smtClean="0">
                <a:solidFill>
                  <a:srgbClr val="63300F"/>
                </a:solidFill>
                <a:latin typeface="Montserrat Extra Bold" pitchFamily="2" charset="77"/>
              </a:rPr>
              <a:t>”</a:t>
            </a:r>
            <a:endParaRPr lang="en-US" sz="3400" b="1" dirty="0">
              <a:solidFill>
                <a:srgbClr val="63300F"/>
              </a:solidFill>
              <a:latin typeface="Montserrat Extra Bold" pitchFamily="2" charset="77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B6565044-B11F-9240-BB75-B86A4ECBDB43}"/>
              </a:ext>
            </a:extLst>
          </p:cNvPr>
          <p:cNvSpPr txBox="1"/>
          <p:nvPr/>
        </p:nvSpPr>
        <p:spPr>
          <a:xfrm>
            <a:off x="1642529" y="2487902"/>
            <a:ext cx="932248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b="1" dirty="0">
                <a:solidFill>
                  <a:srgbClr val="63300F"/>
                </a:solidFill>
                <a:latin typeface="Montserrat Extra Bold" pitchFamily="2" charset="77"/>
              </a:rPr>
              <a:t>Amendments </a:t>
            </a:r>
            <a:r>
              <a:rPr lang="en-US" sz="3400" b="1" dirty="0" smtClean="0">
                <a:solidFill>
                  <a:srgbClr val="63300F"/>
                </a:solidFill>
                <a:latin typeface="Montserrat Extra Bold" pitchFamily="2" charset="77"/>
              </a:rPr>
              <a:t>to the Law no. 8438, dated 28.12.1998, “On Income Tax” </a:t>
            </a:r>
            <a:endParaRPr lang="en-US" sz="3400" b="1" dirty="0">
              <a:solidFill>
                <a:srgbClr val="63300F"/>
              </a:solidFill>
              <a:latin typeface="Montserrat Extra Bold" pitchFamily="2" charset="77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EC25009C-E7E8-8440-AD25-254CAFC74760}"/>
              </a:ext>
            </a:extLst>
          </p:cNvPr>
          <p:cNvSpPr txBox="1"/>
          <p:nvPr/>
        </p:nvSpPr>
        <p:spPr>
          <a:xfrm>
            <a:off x="1642530" y="3929571"/>
            <a:ext cx="31919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 smtClean="0">
                <a:solidFill>
                  <a:srgbClr val="808080"/>
                </a:solidFill>
                <a:latin typeface="Montserrat Semi" pitchFamily="2" charset="77"/>
              </a:rPr>
              <a:t>Ligji</a:t>
            </a:r>
            <a:r>
              <a:rPr lang="en-US" sz="1600" b="1" dirty="0" smtClean="0">
                <a:solidFill>
                  <a:srgbClr val="808080"/>
                </a:solidFill>
                <a:latin typeface="Montserrat Semi" pitchFamily="2" charset="77"/>
              </a:rPr>
              <a:t> </a:t>
            </a:r>
            <a:r>
              <a:rPr lang="en-US" sz="1600" b="1" dirty="0" err="1" smtClean="0">
                <a:solidFill>
                  <a:srgbClr val="808080"/>
                </a:solidFill>
                <a:latin typeface="Montserrat Semi" pitchFamily="2" charset="77"/>
              </a:rPr>
              <a:t>nr</a:t>
            </a:r>
            <a:r>
              <a:rPr lang="en-US" sz="1600" b="1" dirty="0" smtClean="0">
                <a:solidFill>
                  <a:srgbClr val="808080"/>
                </a:solidFill>
                <a:latin typeface="Montserrat Semi" pitchFamily="2" charset="77"/>
              </a:rPr>
              <a:t>. 106/2020</a:t>
            </a:r>
            <a:endParaRPr lang="en-US" sz="1600" b="1" dirty="0">
              <a:solidFill>
                <a:srgbClr val="808080"/>
              </a:solidFill>
              <a:latin typeface="Montserrat Semi" pitchFamily="2" charset="77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="" xmlns:a16="http://schemas.microsoft.com/office/drawing/2014/main" id="{29065E64-C780-4A43-869E-1B97D5954F28}"/>
              </a:ext>
            </a:extLst>
          </p:cNvPr>
          <p:cNvSpPr txBox="1"/>
          <p:nvPr/>
        </p:nvSpPr>
        <p:spPr>
          <a:xfrm>
            <a:off x="1642529" y="4370239"/>
            <a:ext cx="466337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sq-AL" sz="1200" dirty="0" smtClean="0">
                <a:solidFill>
                  <a:srgbClr val="808080"/>
                </a:solidFill>
                <a:latin typeface="Montserrat Light" pitchFamily="2" charset="77"/>
              </a:rPr>
              <a:t>Në përputhje me Ligjin nr. 106/2020, botuar në fletoren zyrtare nr. 154, datë 26.08.2020, duke filluar nga </a:t>
            </a:r>
            <a:r>
              <a:rPr lang="sq-AL" sz="1200" b="1" u="sng" dirty="0" smtClean="0">
                <a:solidFill>
                  <a:srgbClr val="808080"/>
                </a:solidFill>
                <a:latin typeface="Montserrat Light" pitchFamily="2" charset="77"/>
              </a:rPr>
              <a:t>1 janari 2021</a:t>
            </a:r>
            <a:r>
              <a:rPr lang="sq-AL" sz="1200" dirty="0" smtClean="0">
                <a:solidFill>
                  <a:srgbClr val="808080"/>
                </a:solidFill>
                <a:latin typeface="Montserrat Light" pitchFamily="2" charset="77"/>
              </a:rPr>
              <a:t>, shkalla tatimore për </a:t>
            </a:r>
            <a:r>
              <a:rPr lang="sq-AL" sz="1200" dirty="0" smtClean="0">
                <a:solidFill>
                  <a:srgbClr val="808080"/>
                </a:solidFill>
                <a:latin typeface="Montserrat Light" pitchFamily="2" charset="77"/>
              </a:rPr>
              <a:t>Tatimi</a:t>
            </a:r>
            <a:r>
              <a:rPr lang="en-US" sz="1200" dirty="0" smtClean="0">
                <a:solidFill>
                  <a:srgbClr val="808080"/>
                </a:solidFill>
                <a:latin typeface="Montserrat Light" pitchFamily="2" charset="77"/>
              </a:rPr>
              <a:t>n</a:t>
            </a:r>
            <a:r>
              <a:rPr lang="sq-AL" sz="1200" dirty="0" smtClean="0">
                <a:solidFill>
                  <a:srgbClr val="808080"/>
                </a:solidFill>
                <a:latin typeface="Montserrat Light" pitchFamily="2" charset="77"/>
              </a:rPr>
              <a:t> </a:t>
            </a:r>
            <a:r>
              <a:rPr lang="sq-AL" sz="1200" dirty="0" smtClean="0">
                <a:solidFill>
                  <a:srgbClr val="808080"/>
                </a:solidFill>
                <a:latin typeface="Montserrat Light" pitchFamily="2" charset="77"/>
              </a:rPr>
              <a:t>mbi Fitimin, do të jetë si më poshtë vijon:</a:t>
            </a:r>
          </a:p>
          <a:p>
            <a:pPr algn="just"/>
            <a:endParaRPr lang="sq-AL" sz="1200" dirty="0" smtClean="0">
              <a:solidFill>
                <a:srgbClr val="808080"/>
              </a:solidFill>
              <a:latin typeface="Montserrat Light" pitchFamily="2" charset="77"/>
            </a:endParaRPr>
          </a:p>
          <a:p>
            <a:pPr algn="just"/>
            <a:r>
              <a:rPr lang="sq-AL" sz="1200" dirty="0" smtClean="0">
                <a:solidFill>
                  <a:srgbClr val="808080"/>
                </a:solidFill>
                <a:latin typeface="Montserrat Light" pitchFamily="2" charset="77"/>
              </a:rPr>
              <a:t>a) Për tatimpaguesit me të ardhura deri në 14,000,000 lekë në vit - </a:t>
            </a:r>
            <a:r>
              <a:rPr lang="sq-AL" sz="1200" b="1" dirty="0" smtClean="0">
                <a:solidFill>
                  <a:srgbClr val="808080"/>
                </a:solidFill>
                <a:latin typeface="Montserrat Light" pitchFamily="2" charset="77"/>
              </a:rPr>
              <a:t>0% </a:t>
            </a:r>
          </a:p>
          <a:p>
            <a:pPr algn="just"/>
            <a:r>
              <a:rPr lang="sq-AL" sz="1200" dirty="0" smtClean="0">
                <a:solidFill>
                  <a:srgbClr val="808080"/>
                </a:solidFill>
                <a:latin typeface="Montserrat Light" pitchFamily="2" charset="77"/>
              </a:rPr>
              <a:t>b) Për tatimpaguesit me të ardhura mbi 14,000,000 lekë në vit - </a:t>
            </a:r>
            <a:r>
              <a:rPr lang="sq-AL" sz="1200" b="1" dirty="0" smtClean="0">
                <a:solidFill>
                  <a:srgbClr val="808080"/>
                </a:solidFill>
                <a:latin typeface="Montserrat Light" pitchFamily="2" charset="77"/>
              </a:rPr>
              <a:t>15%</a:t>
            </a:r>
          </a:p>
          <a:p>
            <a:endParaRPr lang="en-US" sz="1200" dirty="0">
              <a:solidFill>
                <a:srgbClr val="808080"/>
              </a:solidFill>
              <a:latin typeface="Montserrat Light" pitchFamily="2" charset="77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="" xmlns:a16="http://schemas.microsoft.com/office/drawing/2014/main" id="{A2273103-6CD8-1042-9972-0FA5325DA1CC}"/>
              </a:ext>
            </a:extLst>
          </p:cNvPr>
          <p:cNvSpPr txBox="1"/>
          <p:nvPr/>
        </p:nvSpPr>
        <p:spPr>
          <a:xfrm>
            <a:off x="6730997" y="3929571"/>
            <a:ext cx="31919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808080"/>
                </a:solidFill>
                <a:latin typeface="Montserrat Semi" pitchFamily="2" charset="77"/>
              </a:rPr>
              <a:t>Law no. 106/2020</a:t>
            </a:r>
            <a:endParaRPr lang="en-US" sz="1600" b="1" dirty="0">
              <a:solidFill>
                <a:srgbClr val="808080"/>
              </a:solidFill>
              <a:latin typeface="Montserrat Semi" pitchFamily="2" charset="77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="" xmlns:a16="http://schemas.microsoft.com/office/drawing/2014/main" id="{558D89EB-A54E-5D43-820C-695B5F71483F}"/>
              </a:ext>
            </a:extLst>
          </p:cNvPr>
          <p:cNvSpPr txBox="1"/>
          <p:nvPr/>
        </p:nvSpPr>
        <p:spPr>
          <a:xfrm>
            <a:off x="6702723" y="4370239"/>
            <a:ext cx="476178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200" dirty="0" smtClean="0">
                <a:solidFill>
                  <a:srgbClr val="808080"/>
                </a:solidFill>
                <a:latin typeface="Montserrat Light" pitchFamily="2" charset="77"/>
              </a:rPr>
              <a:t>Pursuant to the Law no. 106/2020, published in the official gazette no.  154, dated 26.08.2020, starting from </a:t>
            </a:r>
            <a:r>
              <a:rPr lang="en-US" sz="1200" b="1" u="sng" dirty="0" smtClean="0">
                <a:solidFill>
                  <a:srgbClr val="808080"/>
                </a:solidFill>
                <a:latin typeface="Montserrat Light" pitchFamily="2" charset="77"/>
              </a:rPr>
              <a:t>1</a:t>
            </a:r>
            <a:r>
              <a:rPr lang="en-US" sz="1200" b="1" u="sng" baseline="30000" dirty="0" smtClean="0">
                <a:solidFill>
                  <a:srgbClr val="808080"/>
                </a:solidFill>
                <a:latin typeface="Montserrat Light" pitchFamily="2" charset="77"/>
              </a:rPr>
              <a:t>st</a:t>
            </a:r>
            <a:r>
              <a:rPr lang="en-US" sz="1200" b="1" u="sng" dirty="0" smtClean="0">
                <a:solidFill>
                  <a:srgbClr val="808080"/>
                </a:solidFill>
                <a:latin typeface="Montserrat Light" pitchFamily="2" charset="77"/>
              </a:rPr>
              <a:t> of January 2021</a:t>
            </a:r>
            <a:r>
              <a:rPr lang="en-US" sz="1200" dirty="0" smtClean="0">
                <a:solidFill>
                  <a:srgbClr val="808080"/>
                </a:solidFill>
                <a:latin typeface="Montserrat Light" pitchFamily="2" charset="77"/>
              </a:rPr>
              <a:t>, the tax rate for Corporate Income Tax, will be the following:</a:t>
            </a:r>
          </a:p>
          <a:p>
            <a:pPr algn="just"/>
            <a:endParaRPr lang="en-US" sz="1200" dirty="0">
              <a:solidFill>
                <a:srgbClr val="808080"/>
              </a:solidFill>
              <a:latin typeface="Montserrat Light" pitchFamily="2" charset="77"/>
            </a:endParaRPr>
          </a:p>
          <a:p>
            <a:pPr marL="228600" indent="-228600" algn="just">
              <a:buAutoNum type="alphaLcParenR"/>
            </a:pPr>
            <a:r>
              <a:rPr lang="en-US" sz="1200" dirty="0" smtClean="0">
                <a:solidFill>
                  <a:srgbClr val="808080"/>
                </a:solidFill>
                <a:latin typeface="Montserrat Light" pitchFamily="2" charset="77"/>
              </a:rPr>
              <a:t>For taxpayers with annual turnover of 14,000,000 ALL - </a:t>
            </a:r>
            <a:r>
              <a:rPr lang="en-US" sz="1200" b="1" dirty="0">
                <a:solidFill>
                  <a:srgbClr val="808080"/>
                </a:solidFill>
                <a:latin typeface="Montserrat Light" pitchFamily="2" charset="77"/>
              </a:rPr>
              <a:t>0% </a:t>
            </a:r>
            <a:endParaRPr lang="en-US" sz="1200" b="1" dirty="0" smtClean="0">
              <a:solidFill>
                <a:srgbClr val="808080"/>
              </a:solidFill>
              <a:latin typeface="Montserrat Light" pitchFamily="2" charset="77"/>
            </a:endParaRPr>
          </a:p>
          <a:p>
            <a:pPr marL="228600" indent="-228600" algn="just">
              <a:buAutoNum type="alphaLcParenR"/>
            </a:pPr>
            <a:r>
              <a:rPr lang="en-US" sz="1200" dirty="0" smtClean="0">
                <a:solidFill>
                  <a:srgbClr val="808080"/>
                </a:solidFill>
                <a:latin typeface="Montserrat Light" pitchFamily="2" charset="77"/>
              </a:rPr>
              <a:t>For </a:t>
            </a:r>
            <a:r>
              <a:rPr lang="en-US" sz="1200" dirty="0">
                <a:solidFill>
                  <a:srgbClr val="808080"/>
                </a:solidFill>
                <a:latin typeface="Montserrat Light" pitchFamily="2" charset="77"/>
              </a:rPr>
              <a:t>taxpayers with annual turnover </a:t>
            </a:r>
            <a:r>
              <a:rPr lang="en-US" sz="1200" dirty="0" smtClean="0">
                <a:solidFill>
                  <a:srgbClr val="808080"/>
                </a:solidFill>
                <a:latin typeface="Montserrat Light" pitchFamily="2" charset="77"/>
              </a:rPr>
              <a:t>over </a:t>
            </a:r>
            <a:r>
              <a:rPr lang="en-US" sz="1200" dirty="0">
                <a:solidFill>
                  <a:srgbClr val="808080"/>
                </a:solidFill>
                <a:latin typeface="Montserrat Light" pitchFamily="2" charset="77"/>
              </a:rPr>
              <a:t>14,000,000 </a:t>
            </a:r>
            <a:r>
              <a:rPr lang="en-US" sz="1200" dirty="0" smtClean="0">
                <a:solidFill>
                  <a:srgbClr val="808080"/>
                </a:solidFill>
                <a:latin typeface="Montserrat Light" pitchFamily="2" charset="77"/>
              </a:rPr>
              <a:t>ALL - </a:t>
            </a:r>
            <a:r>
              <a:rPr lang="en-US" sz="1200" b="1" dirty="0" smtClean="0">
                <a:solidFill>
                  <a:srgbClr val="808080"/>
                </a:solidFill>
                <a:latin typeface="Montserrat Light" pitchFamily="2" charset="77"/>
              </a:rPr>
              <a:t>15</a:t>
            </a:r>
            <a:r>
              <a:rPr lang="en-US" sz="1200" b="1" dirty="0">
                <a:solidFill>
                  <a:srgbClr val="808080"/>
                </a:solidFill>
                <a:latin typeface="Montserrat Light" pitchFamily="2" charset="77"/>
              </a:rPr>
              <a:t>%</a:t>
            </a:r>
          </a:p>
          <a:p>
            <a:pPr algn="just"/>
            <a:endParaRPr lang="en-US" sz="1200" dirty="0">
              <a:solidFill>
                <a:srgbClr val="808080"/>
              </a:solidFill>
              <a:latin typeface="Montserrat Light" pitchFamily="2" charset="77"/>
            </a:endParaRPr>
          </a:p>
          <a:p>
            <a:endParaRPr lang="en-US" sz="1200" dirty="0">
              <a:solidFill>
                <a:srgbClr val="808080"/>
              </a:solidFill>
              <a:latin typeface="Montserrat Light" pitchFamily="2" charset="77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="" xmlns:a16="http://schemas.microsoft.com/office/drawing/2014/main" id="{E5DFD7E8-0F5F-C741-8FAC-4C9ECB93CA1E}"/>
              </a:ext>
            </a:extLst>
          </p:cNvPr>
          <p:cNvSpPr txBox="1"/>
          <p:nvPr/>
        </p:nvSpPr>
        <p:spPr>
          <a:xfrm rot="16200000">
            <a:off x="-1113369" y="1782205"/>
            <a:ext cx="34544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  <a:latin typeface="Montserrat Semi" pitchFamily="2" charset="77"/>
              </a:rPr>
              <a:t>Tax News</a:t>
            </a:r>
            <a:r>
              <a:rPr lang="en-US" sz="2000" b="1" dirty="0" smtClean="0">
                <a:solidFill>
                  <a:schemeClr val="bg1"/>
                </a:solidFill>
                <a:latin typeface="Montserrat Semi" pitchFamily="2" charset="77"/>
              </a:rPr>
              <a:t>	</a:t>
            </a:r>
            <a:endParaRPr lang="en-US" sz="2000" b="1" dirty="0">
              <a:solidFill>
                <a:schemeClr val="bg1"/>
              </a:solidFill>
              <a:latin typeface="Montserrat Semi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24331777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179</Words>
  <Application>Microsoft Office PowerPoint</Application>
  <PresentationFormat>Widescreen</PresentationFormat>
  <Paragraphs>14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0" baseType="lpstr">
      <vt:lpstr>Arial</vt:lpstr>
      <vt:lpstr>Calibri</vt:lpstr>
      <vt:lpstr>Calibri Light</vt:lpstr>
      <vt:lpstr>Montserrat</vt:lpstr>
      <vt:lpstr>Montserrat Extra Bold</vt:lpstr>
      <vt:lpstr>Montserrat Light</vt:lpstr>
      <vt:lpstr>Montserrat Semi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Olta Kaziaj</cp:lastModifiedBy>
  <cp:revision>12</cp:revision>
  <dcterms:created xsi:type="dcterms:W3CDTF">2020-08-27T12:08:38Z</dcterms:created>
  <dcterms:modified xsi:type="dcterms:W3CDTF">2020-08-27T14:35:31Z</dcterms:modified>
</cp:coreProperties>
</file>